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0.jpeg" ContentType="image/jpeg"/>
  <Override PartName="/ppt/media/image47.png" ContentType="image/png"/>
  <Override PartName="/ppt/media/image46.jpeg" ContentType="image/jpeg"/>
  <Override PartName="/ppt/media/image44.png" ContentType="image/png"/>
  <Override PartName="/ppt/media/image43.jpeg" ContentType="image/jpeg"/>
  <Override PartName="/ppt/media/image42.png" ContentType="image/png"/>
  <Override PartName="/ppt/media/image41.png" ContentType="image/png"/>
  <Override PartName="/ppt/media/image40.jpeg" ContentType="image/jpe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5.jpeg" ContentType="image/jpe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9.jpeg" ContentType="image/jpeg"/>
  <Override PartName="/ppt/media/image21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11.jpeg" ContentType="image/jpeg"/>
  <Override PartName="/ppt/media/image17.jpeg" ContentType="image/jpeg"/>
  <Override PartName="/ppt/media/image7.png" ContentType="image/png"/>
  <Override PartName="/ppt/media/image8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22.jpeg" ContentType="image/jpeg"/>
  <Override PartName="/ppt/media/image16.png" ContentType="image/png"/>
  <Override PartName="/ppt/media/image28.jpeg" ContentType="image/jpeg"/>
  <Override PartName="/ppt/media/image30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2520" y="6399360"/>
            <a:ext cx="12186720" cy="4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360" y="6332760"/>
            <a:ext cx="12186720" cy="61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1" descr=""/>
          <p:cNvPicPr/>
          <p:nvPr/>
        </p:nvPicPr>
        <p:blipFill>
          <a:blip r:embed="rId1"/>
          <a:srcRect l="9915" t="45249" r="48337" b="30817"/>
          <a:stretch/>
        </p:blipFill>
        <p:spPr>
          <a:xfrm>
            <a:off x="3551400" y="2608560"/>
            <a:ext cx="5085360" cy="163656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1099800" y="4455000"/>
            <a:ext cx="1005588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Fusível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Arial"/>
                <a:ea typeface="DejaVu Sans"/>
              </a:rPr>
              <a:t>Proteção contra sobrecorrente;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Para corrrentes normais: Condutor convencional;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Correntes acima do limite: Derrete e as conexões se rompem;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800000" y="3672000"/>
            <a:ext cx="3607920" cy="288612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6152400" y="3747240"/>
            <a:ext cx="4646880" cy="273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Resistência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Oposição à passagem de corrente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Choque entre portadores e estrutura da matéria;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Converte energia cinética dos portadores em energia térmica;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Materiais R = 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Lei de Ohm: V = RI 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Temperatura: R =                              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790" spc="-1" strike="noStrike">
                <a:solidFill>
                  <a:srgbClr val="45869e"/>
                </a:solidFill>
                <a:latin typeface="Calibri"/>
                <a:ea typeface="DejaVu Sans"/>
              </a:rPr>
              <a:t>Unidade no SI:</a:t>
            </a:r>
            <a:r>
              <a:rPr b="0" lang="pt-BR" sz="1790" spc="-1" strike="noStrike">
                <a:solidFill>
                  <a:srgbClr val="45869e"/>
                </a:solidFill>
                <a:latin typeface="Calibri"/>
                <a:ea typeface="DejaVu Sans"/>
              </a:rPr>
              <a:t>	</a:t>
            </a:r>
            <a:r>
              <a:rPr b="0" lang="pt-BR" sz="1790" spc="-1" strike="noStrike">
                <a:solidFill>
                  <a:srgbClr val="45869e"/>
                </a:solidFill>
                <a:latin typeface="Calibri"/>
                <a:ea typeface="DejaVu Sans"/>
              </a:rPr>
              <a:t>	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(Ohms)</a:t>
            </a:r>
            <a:r>
              <a:rPr b="0" lang="pt-BR" sz="1790" spc="-1" strike="noStrike">
                <a:solidFill>
                  <a:srgbClr val="45869e"/>
                </a:solidFill>
                <a:latin typeface="Calibri"/>
                <a:ea typeface="DejaVu Sans"/>
              </a:rPr>
              <a:t>   </a:t>
            </a:r>
            <a:endParaRPr b="0" lang="pt-BR" sz="179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79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79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79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16" name="Formula 3"/>
              <p:cNvSpPr txBox="1"/>
              <p:nvPr/>
            </p:nvSpPr>
            <p:spPr>
              <a:xfrm>
                <a:off x="2934360" y="3729600"/>
                <a:ext cx="304920" cy="445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ρ</m:t>
                        </m:r>
                        <m:r>
                          <m:t xml:space="preserve">l</m:t>
                        </m:r>
                      </m:num>
                      <m:den>
                        <m:r>
                          <m:t xml:space="preserve">A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17" name="Formula 4"/>
              <p:cNvSpPr txBox="1"/>
              <p:nvPr/>
            </p:nvSpPr>
            <p:spPr>
              <a:xfrm>
                <a:off x="3305880" y="4748040"/>
                <a:ext cx="1661400" cy="291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R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d>
                      <m:dPr>
                        <m:begChr m:val="["/>
                        <m:endChr m:val="]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T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2047680" y="5916240"/>
            <a:ext cx="2847600" cy="63504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6912000" y="5184000"/>
            <a:ext cx="2782080" cy="17992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0" name="Formula 5"/>
              <p:cNvSpPr txBox="1"/>
              <p:nvPr/>
            </p:nvSpPr>
            <p:spPr>
              <a:xfrm>
                <a:off x="3063960" y="5223600"/>
                <a:ext cx="247320" cy="175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Ω</m:t>
                    </m:r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Resistor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Componente passivo com resistência definida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Não armazena energia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7200000" y="4032000"/>
            <a:ext cx="2913840" cy="22510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2038680" y="3600000"/>
            <a:ext cx="2856600" cy="285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86320" y="88092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Resistor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4241880" y="1656000"/>
            <a:ext cx="3821400" cy="520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76000" y="102492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Associação de resistores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543680" y="1964520"/>
            <a:ext cx="356760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Série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Req = R1 + R2 + ... + Rn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541520" y="3598560"/>
            <a:ext cx="3713760" cy="10087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6984000" y="1823760"/>
            <a:ext cx="395928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Paralelo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7069320" y="3066480"/>
            <a:ext cx="2865960" cy="16848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34" name="Formula 4"/>
              <p:cNvSpPr txBox="1"/>
              <p:nvPr/>
            </p:nvSpPr>
            <p:spPr>
              <a:xfrm>
                <a:off x="7220520" y="5112000"/>
                <a:ext cx="2568960" cy="538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Req</m:t>
                        </m:r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R</m:t>
                        </m:r>
                        <m:r>
                          <m:t xml:space="preserve">1</m:t>
                        </m:r>
                      </m:den>
                    </m:f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R</m:t>
                        </m:r>
                        <m:r>
                          <m:t xml:space="preserve">2</m:t>
                        </m:r>
                      </m:den>
                    </m:f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R</m:t>
                        </m:r>
                        <m:r>
                          <m:t xml:space="preserve">...</m:t>
                        </m:r>
                      </m:den>
                    </m:f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Rn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Circuito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Nó: Ponto do circuito em que dois ou mais terminais estejam ligados, um nó é um ponto equipotencial do circito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Ramo: Caminho entre dois nós ligado por componentes de circuito a corrente elétrica possui mesmo valor ao longo do ramo;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Malha: Caminho fechado seguido sobre ramos;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Leis de Kirchoff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Correntes: Soma das correntes que entram no nó = soma das correntes que saem do nó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Malhas: Soma dos aumentos de tensão em malha fechada = soma das quedas de tensão em malha fechada;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3844440" y="3744000"/>
            <a:ext cx="4542480" cy="271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Capacitância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Capacidade que um material possui de gerar campo elétrico a partir de carga acumulada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C =         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Unidade no SI: Coulombs/Volts = F (Farad);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Geométrico: C =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4" name="Formula 3"/>
              <p:cNvSpPr txBox="1"/>
              <p:nvPr/>
            </p:nvSpPr>
            <p:spPr>
              <a:xfrm>
                <a:off x="2078280" y="2944440"/>
                <a:ext cx="369000" cy="654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q</m:t>
                        </m:r>
                      </m:num>
                      <m:den>
                        <m:r>
                          <m:t xml:space="preserve">V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4652280" y="4346640"/>
            <a:ext cx="5067360" cy="19170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46" name="Formula 4"/>
              <p:cNvSpPr txBox="1"/>
              <p:nvPr/>
            </p:nvSpPr>
            <p:spPr>
              <a:xfrm>
                <a:off x="3240000" y="4039920"/>
                <a:ext cx="563400" cy="423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ϵ</m:t>
                    </m:r>
                    <m:f>
                      <m:num>
                        <m:r>
                          <m:t xml:space="preserve">A</m:t>
                        </m:r>
                      </m:num>
                      <m:den>
                        <m:r>
                          <m:t xml:space="preserve">L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Capacitor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Elemento passivo que armazena energia na forma de campo elétrico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i(t) = C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6150960" y="3612960"/>
            <a:ext cx="4504320" cy="221832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1565640" y="3670200"/>
            <a:ext cx="4553640" cy="25210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51" name="Formula 3"/>
              <p:cNvSpPr txBox="1"/>
              <p:nvPr/>
            </p:nvSpPr>
            <p:spPr>
              <a:xfrm>
                <a:off x="2376000" y="2808000"/>
                <a:ext cx="606240" cy="52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dv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</m:e>
                        </m:d>
                      </m:num>
                      <m:den>
                        <m:r>
                          <m:t xml:space="preserve">dt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Carregamento RC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Tensão inicial = 0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Tensão final = E;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4" name="Formula 3"/>
              <p:cNvSpPr txBox="1"/>
              <p:nvPr/>
            </p:nvSpPr>
            <p:spPr>
              <a:xfrm>
                <a:off x="5756040" y="3259080"/>
                <a:ext cx="718920" cy="358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800000" y="4027320"/>
            <a:ext cx="3504240" cy="173232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6725520" y="2232000"/>
            <a:ext cx="3210120" cy="412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160" y="3308040"/>
            <a:ext cx="9142200" cy="20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pt-BR" sz="2000" spc="-1" strike="noStrike" cap="all">
                <a:solidFill>
                  <a:srgbClr val="45869e"/>
                </a:solidFill>
                <a:latin typeface="Calibri Light"/>
                <a:ea typeface="DejaVu Sans"/>
              </a:rPr>
              <a:t>João Paulo Santos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pt-BR" sz="1200" spc="-1" strike="noStrike">
                <a:solidFill>
                  <a:srgbClr val="45869e"/>
                </a:solidFill>
                <a:latin typeface="Calibri Light"/>
                <a:ea typeface="DejaVu Sans"/>
              </a:rPr>
              <a:t>Engenheiro Eletricista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pt-BR" sz="1200" spc="-1" strike="noStrike" cap="all">
                <a:solidFill>
                  <a:srgbClr val="45869e"/>
                </a:solidFill>
                <a:latin typeface="Calibri Light"/>
                <a:ea typeface="DejaVu Sans"/>
              </a:rPr>
              <a:t>S</a:t>
            </a:r>
            <a:r>
              <a:rPr b="0" lang="pt-BR" sz="1200" spc="-1" strike="noStrike">
                <a:solidFill>
                  <a:srgbClr val="45869e"/>
                </a:solidFill>
                <a:latin typeface="Calibri Light"/>
                <a:ea typeface="DejaVu Sans"/>
              </a:rPr>
              <a:t>etor</a:t>
            </a:r>
            <a:r>
              <a:rPr b="0" lang="pt-BR" sz="1200" spc="-1" strike="noStrike" cap="all">
                <a:solidFill>
                  <a:srgbClr val="45869e"/>
                </a:solidFill>
                <a:latin typeface="Calibri Light"/>
                <a:ea typeface="DejaVu Sans"/>
              </a:rPr>
              <a:t>: P</a:t>
            </a:r>
            <a:r>
              <a:rPr b="0" lang="pt-BR" sz="1200" spc="-1" strike="noStrike">
                <a:solidFill>
                  <a:srgbClr val="45869e"/>
                </a:solidFill>
                <a:latin typeface="Calibri Light"/>
                <a:ea typeface="DejaVu Sans"/>
              </a:rPr>
              <a:t>esquisa e </a:t>
            </a:r>
            <a:r>
              <a:rPr b="0" lang="pt-BR" sz="1200" spc="-1" strike="noStrike" cap="all">
                <a:solidFill>
                  <a:srgbClr val="45869e"/>
                </a:solidFill>
                <a:latin typeface="Calibri Light"/>
                <a:ea typeface="DejaVu Sans"/>
              </a:rPr>
              <a:t>D</a:t>
            </a:r>
            <a:r>
              <a:rPr b="0" lang="pt-BR" sz="1200" spc="-1" strike="noStrike">
                <a:solidFill>
                  <a:srgbClr val="45869e"/>
                </a:solidFill>
                <a:latin typeface="Calibri Light"/>
                <a:ea typeface="DejaVu Sans"/>
              </a:rPr>
              <a:t>esenvolvimento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pt-BR" sz="1200" spc="-1" strike="noStrike">
                <a:solidFill>
                  <a:srgbClr val="45869e"/>
                </a:solidFill>
                <a:latin typeface="Calibri Light"/>
                <a:ea typeface="DejaVu Sans"/>
              </a:rPr>
              <a:t>j.santos@diagno.ind.br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81" name="Picture 4" descr=""/>
          <p:cNvPicPr/>
          <p:nvPr/>
        </p:nvPicPr>
        <p:blipFill>
          <a:blip r:embed="rId1"/>
          <a:stretch/>
        </p:blipFill>
        <p:spPr>
          <a:xfrm>
            <a:off x="5536800" y="1989360"/>
            <a:ext cx="1114560" cy="111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Indutância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Capacidade que um material possui de gerar fluxo magnético a partir de uma corrente passando por ele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L =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	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  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Unidade no SI = Weber / Aampere = H (Henry);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Geométrico: L = 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9" name="Formula 3"/>
              <p:cNvSpPr txBox="1"/>
              <p:nvPr/>
            </p:nvSpPr>
            <p:spPr>
              <a:xfrm>
                <a:off x="1944000" y="3096000"/>
                <a:ext cx="285480" cy="385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Φ</m:t>
                        </m:r>
                      </m:num>
                      <m:den>
                        <m:r>
                          <m:t xml:space="preserve">i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192000" y="3960360"/>
            <a:ext cx="3428280" cy="24472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61" name="Formula 4"/>
              <p:cNvSpPr txBox="1"/>
              <p:nvPr/>
            </p:nvSpPr>
            <p:spPr>
              <a:xfrm>
                <a:off x="3153600" y="3812400"/>
                <a:ext cx="734040" cy="57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μ</m:t>
                        </m:r>
                        <m:sSup>
                          <m:e>
                            <m:r>
                              <m:t xml:space="preserve">N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A</m:t>
                        </m:r>
                      </m:num>
                      <m:den>
                        <m:r>
                          <m:t xml:space="preserve">l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62" name="Formula 5"/>
              <p:cNvSpPr txBox="1"/>
              <p:nvPr/>
            </p:nvSpPr>
            <p:spPr>
              <a:xfrm>
                <a:off x="5756040" y="3259080"/>
                <a:ext cx="719280" cy="35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Indutor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Elemento passivo que armazena energia em forma de campo magnético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v(t) = L 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65" name="Formula 3"/>
              <p:cNvSpPr txBox="1"/>
              <p:nvPr/>
            </p:nvSpPr>
            <p:spPr>
              <a:xfrm>
                <a:off x="5756040" y="3259080"/>
                <a:ext cx="719280" cy="35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626640" y="2952000"/>
            <a:ext cx="3501000" cy="33958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67" name="Formula 4"/>
              <p:cNvSpPr txBox="1"/>
              <p:nvPr/>
            </p:nvSpPr>
            <p:spPr>
              <a:xfrm>
                <a:off x="2304000" y="2749680"/>
                <a:ext cx="569520" cy="561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di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t</m:t>
                            </m:r>
                          </m:e>
                        </m:d>
                      </m:num>
                      <m:den>
                        <m:r>
                          <m:t xml:space="preserve">dt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Carregamento RL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Corrente inicial = 0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Corrente final = E/R;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70" name="Formula 3"/>
              <p:cNvSpPr txBox="1"/>
              <p:nvPr/>
            </p:nvSpPr>
            <p:spPr>
              <a:xfrm>
                <a:off x="5756040" y="3259080"/>
                <a:ext cx="718920" cy="358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986760" y="3888000"/>
            <a:ext cx="4412880" cy="206064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5541120" y="3528000"/>
            <a:ext cx="4466520" cy="256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Diodo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Semicondutor;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Conduz num sentido, bloqueia no outro;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Vd ~ 0.7V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7194960" y="3816000"/>
            <a:ext cx="2381040" cy="191412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2664000" y="3384000"/>
            <a:ext cx="2952000" cy="29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LED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Diodo emissor de luz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Vd ~ 1.6 -&gt;3.3 V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2105640" y="3037680"/>
            <a:ext cx="3582360" cy="358236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5400720" y="3068280"/>
            <a:ext cx="5183280" cy="384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Transistor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Controle da corrente através de uma tensão;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2144160" y="3510720"/>
            <a:ext cx="4047840" cy="325728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7560000" y="4392000"/>
            <a:ext cx="3429360" cy="23040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7632000" y="1964520"/>
            <a:ext cx="2648880" cy="200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96200" y="285120"/>
            <a:ext cx="10055880" cy="14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1096200" y="1844280"/>
            <a:ext cx="10055880" cy="40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Carga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1008000" y="3028320"/>
            <a:ext cx="2666160" cy="172296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 rot="48000">
            <a:off x="4516560" y="2568240"/>
            <a:ext cx="7128720" cy="24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4"/>
          <p:cNvSpPr/>
          <p:nvPr/>
        </p:nvSpPr>
        <p:spPr>
          <a:xfrm>
            <a:off x="4319640" y="2014920"/>
            <a:ext cx="6550560" cy="38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Positiva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Negativa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Unidade no SI = C (Coulomb)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Campo elétrico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4515840" y="4104000"/>
            <a:ext cx="1675440" cy="22788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4"/>
          <a:stretch/>
        </p:blipFill>
        <p:spPr>
          <a:xfrm>
            <a:off x="8208000" y="3036960"/>
            <a:ext cx="2094480" cy="157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Tensão Elétrica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62560" y="2160000"/>
            <a:ext cx="5976720" cy="44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Capacidade que um ponto no espaço possui de atrair ou repelir cargas; 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A unidade no SI é J/C = V (volt) 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1V : Esse ponto no espaço pode dotar de 1 J a mais do que a referência cada 1 C presente nele.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6994440" y="2689560"/>
            <a:ext cx="4092840" cy="249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Corrente Elétrica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1543680" y="3816000"/>
            <a:ext cx="9019440" cy="244728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834480" y="2086920"/>
            <a:ext cx="10179360" cy="25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Movimento ordenado de cargas, causado por um campo elétrico;</a:t>
            </a:r>
            <a:endParaRPr b="0" lang="pt-BR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A unidade no SI é C/s = A (Ampére) ;</a:t>
            </a:r>
            <a:endParaRPr b="0" lang="pt-BR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1 A: A cada segundo 1 Coulomb passa pelo ramo;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388680" y="1405800"/>
            <a:ext cx="4962600" cy="6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AC/DC ou CA/CC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368000" y="2448000"/>
            <a:ext cx="9503280" cy="38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Tomadas</a:t>
            </a:r>
            <a:endParaRPr b="0" lang="pt-B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Icounter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872000" y="3600000"/>
            <a:ext cx="8260200" cy="266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Energia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Capacidade de realizar uma ação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Potencial e cinética;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Conservação;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Potência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Taxa de transformação de energia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P = V x I;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A unidade no SI é J/s = W (Watts) 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pt-BR" sz="4000" spc="-35" strike="noStrike">
                <a:solidFill>
                  <a:srgbClr val="45869e"/>
                </a:solidFill>
                <a:latin typeface="Calibri Light"/>
                <a:ea typeface="DejaVu Sans"/>
              </a:rPr>
              <a:t>Fontes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 Light"/>
                <a:ea typeface="DejaVu Sans"/>
              </a:rPr>
              <a:t>Dispositivo ativo;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Teórico: Mantém valor fixo em seus terminais independente do que é alimentado;</a:t>
            </a:r>
            <a:endParaRPr b="0" lang="pt-BR" sz="1800" spc="-1" strike="noStrike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5869e"/>
                </a:solidFill>
                <a:latin typeface="Calibri"/>
                <a:ea typeface="DejaVu Sans"/>
              </a:rPr>
              <a:t>Real: Possuem capacidades máximas de fornecimento, dependente da potência;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088000" y="4032000"/>
            <a:ext cx="1884600" cy="188460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8712000" y="3960000"/>
            <a:ext cx="2015280" cy="2015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5040000" y="4104000"/>
            <a:ext cx="1812600" cy="181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24163"/>
      </a:accent1>
      <a:accent2>
        <a:srgbClr val="1c6294"/>
      </a:accent2>
      <a:accent3>
        <a:srgbClr val="75b5e4"/>
      </a:accent3>
      <a:accent4>
        <a:srgbClr val="587186"/>
      </a:accent4>
      <a:accent5>
        <a:srgbClr val="95a9b9"/>
      </a:accent5>
      <a:accent6>
        <a:srgbClr val="27304e"/>
      </a:accent6>
      <a:hlink>
        <a:srgbClr val="487b78"/>
      </a:hlink>
      <a:folHlink>
        <a:srgbClr val="fcae3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24163"/>
      </a:accent1>
      <a:accent2>
        <a:srgbClr val="1c6294"/>
      </a:accent2>
      <a:accent3>
        <a:srgbClr val="75b5e4"/>
      </a:accent3>
      <a:accent4>
        <a:srgbClr val="587186"/>
      </a:accent4>
      <a:accent5>
        <a:srgbClr val="95a9b9"/>
      </a:accent5>
      <a:accent6>
        <a:srgbClr val="27304e"/>
      </a:accent6>
      <a:hlink>
        <a:srgbClr val="487b78"/>
      </a:hlink>
      <a:folHlink>
        <a:srgbClr val="fcae3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531</TotalTime>
  <Application>LibreOffice/6.0.6.2$Linux_X86_64 LibreOffice_project/00$Build-2</Application>
  <Words>366</Words>
  <Paragraphs>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2018-07-31T01:18:42Z</dcterms:created>
  <dc:creator>Usuário do Windows</dc:creator>
  <dc:description/>
  <dc:language>pt-BR</dc:language>
  <cp:lastModifiedBy/>
  <dcterms:modified xsi:type="dcterms:W3CDTF">2018-09-24T10:14:04Z</dcterms:modified>
  <cp:revision>71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45</vt:i4>
  </property>
</Properties>
</file>